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angers" charset="1" panose="00000500000000000000"/>
      <p:regular r:id="rId13"/>
    </p:embeddedFont>
    <p:embeddedFont>
      <p:font typeface="Roboto" charset="1" panose="02000000000000000000"/>
      <p:regular r:id="rId14"/>
    </p:embeddedFont>
    <p:embeddedFont>
      <p:font typeface="Handy Casual" charset="1" panose="00000500000000000000"/>
      <p:regular r:id="rId15"/>
    </p:embeddedFont>
    <p:embeddedFont>
      <p:font typeface="Palatino" charset="1" panose="02030502050505030304"/>
      <p:regular r:id="rId16"/>
    </p:embeddedFont>
    <p:embeddedFont>
      <p:font typeface="Rubik" charset="1" panose="00000000000000000000"/>
      <p:regular r:id="rId17"/>
    </p:embeddedFont>
    <p:embeddedFont>
      <p:font typeface="Quicksan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https://youtu.be/LHgyn-knJNQ" TargetMode="External" Type="http://schemas.openxmlformats.org/officeDocument/2006/relationships/hyperlink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https://youtu.be/LHgyn-knJNQ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https://www.youtube.com/watch?v=3PjUn8Fcdpc" TargetMode="External" Type="http://schemas.openxmlformats.org/officeDocument/2006/relationships/hyperlink"/><Relationship Id="rId4" Target="https://youtu.be/3PjUn8Fcdpc" TargetMode="External" Type="http://schemas.openxmlformats.org/officeDocument/2006/relationships/hyperlink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https://youtu.be/0a6G3QJUsA0" TargetMode="External" Type="http://schemas.openxmlformats.org/officeDocument/2006/relationships/video"/><Relationship Id="rId4" Target="https://youtu.be/B0EkZngc6p4" TargetMode="External" Type="http://schemas.openxmlformats.org/officeDocument/2006/relationships/video"/><Relationship Id="rId5" Target="https://youtu.be/_lk8PtTQcPI" TargetMode="External" Type="http://schemas.openxmlformats.org/officeDocument/2006/relationships/video"/><Relationship Id="rId6" Target="https://youtu.be/wDcORm6pMUE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85885" y="4381994"/>
            <a:ext cx="3328934" cy="4348963"/>
          </a:xfrm>
          <a:custGeom>
            <a:avLst/>
            <a:gdLst/>
            <a:ahLst/>
            <a:cxnLst/>
            <a:rect r="r" b="b" t="t" l="l"/>
            <a:pathLst>
              <a:path h="4348963" w="3328934">
                <a:moveTo>
                  <a:pt x="0" y="0"/>
                </a:moveTo>
                <a:lnTo>
                  <a:pt x="3328934" y="0"/>
                </a:lnTo>
                <a:lnTo>
                  <a:pt x="3328934" y="4348963"/>
                </a:lnTo>
                <a:lnTo>
                  <a:pt x="0" y="4348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2514" y="3726087"/>
            <a:ext cx="7325892" cy="6560913"/>
          </a:xfrm>
          <a:custGeom>
            <a:avLst/>
            <a:gdLst/>
            <a:ahLst/>
            <a:cxnLst/>
            <a:rect r="r" b="b" t="t" l="l"/>
            <a:pathLst>
              <a:path h="6560913" w="7325892">
                <a:moveTo>
                  <a:pt x="0" y="0"/>
                </a:moveTo>
                <a:lnTo>
                  <a:pt x="7325893" y="0"/>
                </a:lnTo>
                <a:lnTo>
                  <a:pt x="7325893" y="6560913"/>
                </a:lnTo>
                <a:lnTo>
                  <a:pt x="0" y="6560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15" t="0" r="-268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1352558"/>
            <a:ext cx="18288000" cy="302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1099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Plaza Patatta: een fantastische verjaardag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4530090"/>
            <a:ext cx="1828800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Boek e</a:t>
            </a:r>
            <a:r>
              <a:rPr lang="en-US" sz="3600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n musical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0481" y="6462394"/>
            <a:ext cx="2923190" cy="2930208"/>
          </a:xfrm>
          <a:custGeom>
            <a:avLst/>
            <a:gdLst/>
            <a:ahLst/>
            <a:cxnLst/>
            <a:rect r="r" b="b" t="t" l="l"/>
            <a:pathLst>
              <a:path h="2930208" w="2923190">
                <a:moveTo>
                  <a:pt x="0" y="0"/>
                </a:moveTo>
                <a:lnTo>
                  <a:pt x="2923190" y="0"/>
                </a:lnTo>
                <a:lnTo>
                  <a:pt x="2923190" y="2930208"/>
                </a:lnTo>
                <a:lnTo>
                  <a:pt x="0" y="2930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66" r="0" b="-294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24981" y="3560021"/>
            <a:ext cx="13780147" cy="432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kunnen he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 verhaal van de musical volgen en belangrijke gebeurtenissen navertellen.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De l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eerlingen ervaren hoe muziek, spel en verhaal samen een musical vormen.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beleven leesplezier via theater, muziek en verbeelding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De l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eerlingen kunnen personages en hun gevoelens benoemen.</a:t>
            </a:r>
          </a:p>
          <a:p>
            <a:pPr algn="l">
              <a:lnSpc>
                <a:spcPts val="3783"/>
              </a:lnSpc>
            </a:pPr>
          </a:p>
          <a:p>
            <a:pPr algn="ctr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Duur: 55–75 minuten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324981" y="1251524"/>
            <a:ext cx="11638038" cy="274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Doel van de les: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2237" y="4014911"/>
            <a:ext cx="1957728" cy="3237389"/>
          </a:xfrm>
          <a:custGeom>
            <a:avLst/>
            <a:gdLst/>
            <a:ahLst/>
            <a:cxnLst/>
            <a:rect r="r" b="b" t="t" l="l"/>
            <a:pathLst>
              <a:path h="3237389" w="1957728">
                <a:moveTo>
                  <a:pt x="0" y="0"/>
                </a:moveTo>
                <a:lnTo>
                  <a:pt x="1957728" y="0"/>
                </a:lnTo>
                <a:lnTo>
                  <a:pt x="1957728" y="3237389"/>
                </a:lnTo>
                <a:lnTo>
                  <a:pt x="0" y="323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83314" y="5862929"/>
            <a:ext cx="2094308" cy="3141462"/>
          </a:xfrm>
          <a:custGeom>
            <a:avLst/>
            <a:gdLst/>
            <a:ahLst/>
            <a:cxnLst/>
            <a:rect r="r" b="b" t="t" l="l"/>
            <a:pathLst>
              <a:path h="3141462" w="2094308">
                <a:moveTo>
                  <a:pt x="0" y="0"/>
                </a:moveTo>
                <a:lnTo>
                  <a:pt x="2094308" y="0"/>
                </a:lnTo>
                <a:lnTo>
                  <a:pt x="2094308" y="3141462"/>
                </a:lnTo>
                <a:lnTo>
                  <a:pt x="0" y="3141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>
            <a:hlinkClick r:id="rId5" tooltip="https://youtu.be/LHgyn-knJNQ"/>
          </p:cNvPr>
          <p:cNvSpPr/>
          <p:nvPr/>
        </p:nvSpPr>
        <p:spPr>
          <a:xfrm flipH="false" flipV="false" rot="0">
            <a:off x="12812340" y="7079619"/>
            <a:ext cx="3142888" cy="1787954"/>
          </a:xfrm>
          <a:custGeom>
            <a:avLst/>
            <a:gdLst/>
            <a:ahLst/>
            <a:cxnLst/>
            <a:rect r="r" b="b" t="t" l="l"/>
            <a:pathLst>
              <a:path h="1787954" w="3142888">
                <a:moveTo>
                  <a:pt x="0" y="0"/>
                </a:moveTo>
                <a:lnTo>
                  <a:pt x="3142888" y="0"/>
                </a:lnTo>
                <a:lnTo>
                  <a:pt x="3142888" y="1787954"/>
                </a:lnTo>
                <a:lnTo>
                  <a:pt x="0" y="1787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16503" y="3406175"/>
            <a:ext cx="10424636" cy="3846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 heeft ervaring: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Leg uit wat een musical is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Heeft iemand het boek gelezen van ‘Een fantastische verjaardag?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 acteert en zingt zelf ook graag?</a:t>
            </a:r>
          </a:p>
          <a:p>
            <a:pPr algn="l">
              <a:lnSpc>
                <a:spcPts val="3783"/>
              </a:lnSpc>
            </a:pP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👉 Vraag na afloop: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Welke fantasieën van Lotte blijken uiteindelijk niet waar te zijn?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1441542">
            <a:off x="11903431" y="7859163"/>
            <a:ext cx="634201" cy="501811"/>
          </a:xfrm>
          <a:custGeom>
            <a:avLst/>
            <a:gdLst/>
            <a:ahLst/>
            <a:cxnLst/>
            <a:rect r="r" b="b" t="t" l="l"/>
            <a:pathLst>
              <a:path h="501811" w="634201">
                <a:moveTo>
                  <a:pt x="0" y="0"/>
                </a:moveTo>
                <a:lnTo>
                  <a:pt x="634201" y="0"/>
                </a:lnTo>
                <a:lnTo>
                  <a:pt x="634201" y="501812"/>
                </a:lnTo>
                <a:lnTo>
                  <a:pt x="0" y="501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65838" y="1187608"/>
            <a:ext cx="1407530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vragen over</a:t>
            </a: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de musical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4662" y="7386035"/>
            <a:ext cx="661765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Twijfels? </a:t>
            </a:r>
            <a:r>
              <a:rPr lang="en-US" sz="2100" u="sng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  <a:hlinkClick r:id="rId8" tooltip="https://youtu.be/LHgyn-knJNQ"/>
              </a:rPr>
              <a:t>Kijk dan eerst hier de reacties van bezoekers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youtube.com/watch?v=3PjUn8Fcdpc"/>
          </p:cNvPr>
          <p:cNvSpPr/>
          <p:nvPr/>
        </p:nvSpPr>
        <p:spPr>
          <a:xfrm flipH="false" flipV="false" rot="0">
            <a:off x="5890711" y="5370944"/>
            <a:ext cx="6506579" cy="3659950"/>
          </a:xfrm>
          <a:custGeom>
            <a:avLst/>
            <a:gdLst/>
            <a:ahLst/>
            <a:cxnLst/>
            <a:rect r="r" b="b" t="t" l="l"/>
            <a:pathLst>
              <a:path h="3659950" w="6506579">
                <a:moveTo>
                  <a:pt x="0" y="0"/>
                </a:moveTo>
                <a:lnTo>
                  <a:pt x="6506578" y="0"/>
                </a:lnTo>
                <a:lnTo>
                  <a:pt x="6506578" y="3659951"/>
                </a:lnTo>
                <a:lnTo>
                  <a:pt x="0" y="3659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10204" y="4318148"/>
            <a:ext cx="3067591" cy="68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6"/>
              </a:lnSpc>
            </a:pPr>
            <a:r>
              <a:rPr lang="en-US" sz="4069" u="sng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  <a:hlinkClick r:id="rId4" tooltip="https://youtu.be/3PjUn8Fcdpc"/>
              </a:rPr>
              <a:t>Musical, </a:t>
            </a:r>
            <a:r>
              <a:rPr lang="en-US" sz="406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klik hier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50179" y="3620208"/>
            <a:ext cx="4107541" cy="2741784"/>
          </a:xfrm>
          <a:custGeom>
            <a:avLst/>
            <a:gdLst/>
            <a:ahLst/>
            <a:cxnLst/>
            <a:rect r="r" b="b" t="t" l="l"/>
            <a:pathLst>
              <a:path h="2741784" w="4107541">
                <a:moveTo>
                  <a:pt x="0" y="0"/>
                </a:moveTo>
                <a:lnTo>
                  <a:pt x="4107541" y="0"/>
                </a:lnTo>
                <a:lnTo>
                  <a:pt x="4107541" y="2741784"/>
                </a:lnTo>
                <a:lnTo>
                  <a:pt x="0" y="2741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1882" y="6434420"/>
            <a:ext cx="3886253" cy="2589216"/>
          </a:xfrm>
          <a:custGeom>
            <a:avLst/>
            <a:gdLst/>
            <a:ahLst/>
            <a:cxnLst/>
            <a:rect r="r" b="b" t="t" l="l"/>
            <a:pathLst>
              <a:path h="2589216" w="3886253">
                <a:moveTo>
                  <a:pt x="0" y="0"/>
                </a:moveTo>
                <a:lnTo>
                  <a:pt x="3886254" y="0"/>
                </a:lnTo>
                <a:lnTo>
                  <a:pt x="3886254" y="2589216"/>
                </a:lnTo>
                <a:lnTo>
                  <a:pt x="0" y="25892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0740932" y="3481315"/>
            <a:ext cx="2100707" cy="1662185"/>
          </a:xfrm>
          <a:custGeom>
            <a:avLst/>
            <a:gdLst/>
            <a:ahLst/>
            <a:cxnLst/>
            <a:rect r="r" b="b" t="t" l="l"/>
            <a:pathLst>
              <a:path h="1662185" w="2100707">
                <a:moveTo>
                  <a:pt x="2100707" y="1662185"/>
                </a:moveTo>
                <a:lnTo>
                  <a:pt x="0" y="1662185"/>
                </a:lnTo>
                <a:lnTo>
                  <a:pt x="0" y="0"/>
                </a:lnTo>
                <a:lnTo>
                  <a:pt x="2100707" y="0"/>
                </a:lnTo>
                <a:lnTo>
                  <a:pt x="2100707" y="166218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95493" y="653488"/>
            <a:ext cx="12516136" cy="296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Kijk nu samen de complete musical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08036" y="3553533"/>
            <a:ext cx="5271929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Tip: Zet ondertitels aan en lees mee!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92203" y="3507896"/>
            <a:ext cx="9703594" cy="51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Welke fantasieën van Lotte blijken uiteindelijk niet waar te zijn?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01824" y="1252030"/>
            <a:ext cx="1407530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Hou een nagesprek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419911" y="5432462"/>
            <a:ext cx="3448178" cy="3618256"/>
          </a:xfrm>
          <a:custGeom>
            <a:avLst/>
            <a:gdLst/>
            <a:ahLst/>
            <a:cxnLst/>
            <a:rect r="r" b="b" t="t" l="l"/>
            <a:pathLst>
              <a:path h="3618256" w="3448178">
                <a:moveTo>
                  <a:pt x="0" y="0"/>
                </a:moveTo>
                <a:lnTo>
                  <a:pt x="3448178" y="0"/>
                </a:lnTo>
                <a:lnTo>
                  <a:pt x="3448178" y="3618256"/>
                </a:lnTo>
                <a:lnTo>
                  <a:pt x="0" y="361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910" r="0" b="-1294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53195" y="3984583"/>
            <a:ext cx="7772559" cy="51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Welke emoties zijn in de musical voorbij gekomen?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475196" y="2744759"/>
            <a:ext cx="5275960" cy="296541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737309" y="443103"/>
            <a:ext cx="14813382" cy="2301656"/>
            <a:chOff x="0" y="0"/>
            <a:chExt cx="19751176" cy="306887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09309"/>
              <a:ext cx="19751176" cy="2459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0"/>
                </a:lnSpc>
              </a:pPr>
              <a:r>
                <a:rPr lang="en-US" sz="1100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Kies en kijk</a:t>
              </a:r>
              <a:r>
                <a:rPr lang="en-US" sz="1100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 een</a:t>
              </a:r>
              <a:r>
                <a:rPr lang="en-US" sz="1100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 musicallied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246529">
              <a:off x="508473" y="114320"/>
              <a:ext cx="5345686" cy="924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Terugkijken?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9543064" y="2744759"/>
            <a:ext cx="5275960" cy="29654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3468976" y="6042262"/>
            <a:ext cx="5272586" cy="296351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>
            <a:videoFile r:link="rId6"/>
          </p:nvPr>
        </p:nvPicPr>
        <p:blipFill>
          <a:blip r:embed="rId2"/>
          <a:stretch>
            <a:fillRect/>
          </a:stretch>
        </p:blipFill>
        <p:spPr>
          <a:xfrm rot="0">
            <a:off x="9546437" y="6042262"/>
            <a:ext cx="5272586" cy="2963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511142"/>
            <a:ext cx="1801288" cy="1062760"/>
          </a:xfrm>
          <a:custGeom>
            <a:avLst/>
            <a:gdLst/>
            <a:ahLst/>
            <a:cxnLst/>
            <a:rect r="r" b="b" t="t" l="l"/>
            <a:pathLst>
              <a:path h="1062760" w="1801288">
                <a:moveTo>
                  <a:pt x="0" y="0"/>
                </a:moveTo>
                <a:lnTo>
                  <a:pt x="1801288" y="0"/>
                </a:lnTo>
                <a:lnTo>
                  <a:pt x="1801288" y="1062760"/>
                </a:lnTo>
                <a:lnTo>
                  <a:pt x="0" y="106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64341" y="4397724"/>
            <a:ext cx="7077565" cy="4113418"/>
          </a:xfrm>
          <a:custGeom>
            <a:avLst/>
            <a:gdLst/>
            <a:ahLst/>
            <a:cxnLst/>
            <a:rect r="r" b="b" t="t" l="l"/>
            <a:pathLst>
              <a:path h="4113418" w="7077565">
                <a:moveTo>
                  <a:pt x="0" y="0"/>
                </a:moveTo>
                <a:lnTo>
                  <a:pt x="7077566" y="0"/>
                </a:lnTo>
                <a:lnTo>
                  <a:pt x="7077566" y="4113418"/>
                </a:lnTo>
                <a:lnTo>
                  <a:pt x="0" y="411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4706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75817" y="1025249"/>
            <a:ext cx="15536365" cy="1673224"/>
            <a:chOff x="0" y="0"/>
            <a:chExt cx="20715154" cy="223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767068" y="131601"/>
              <a:ext cx="1948085" cy="1967763"/>
            </a:xfrm>
            <a:custGeom>
              <a:avLst/>
              <a:gdLst/>
              <a:ahLst/>
              <a:cxnLst/>
              <a:rect r="r" b="b" t="t" l="l"/>
              <a:pathLst>
                <a:path h="1967763" w="1948085">
                  <a:moveTo>
                    <a:pt x="0" y="0"/>
                  </a:moveTo>
                  <a:lnTo>
                    <a:pt x="1948086" y="0"/>
                  </a:lnTo>
                  <a:lnTo>
                    <a:pt x="1948086" y="1967763"/>
                  </a:lnTo>
                  <a:lnTo>
                    <a:pt x="0" y="1967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228600"/>
              <a:ext cx="18767068" cy="2459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0"/>
                </a:lnSpc>
              </a:pPr>
              <a:r>
                <a:rPr lang="en-US" sz="1100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Laat je weten hoe het was?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887985" y="9210675"/>
            <a:ext cx="612473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gratis aangeboden door Stichting Leesplezier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87624" y="2965173"/>
            <a:ext cx="9312751" cy="105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Deze les is aangeboden door Stichting Leesplezier.</a:t>
            </a: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Wij horen graag of je het leuk vond! (#stichtingleesplezier)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DAHDz0BMUwI</dc:identifier>
  <dcterms:modified xsi:type="dcterms:W3CDTF">2011-08-01T06:04:30Z</dcterms:modified>
  <cp:revision>1</cp:revision>
  <dc:title>Boek en Theater Een Fantastische Verjaardag</dc:title>
</cp:coreProperties>
</file>